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12801600" cy="72009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7"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41" autoAdjust="0"/>
    <p:restoredTop sz="86364" autoAdjust="0"/>
  </p:normalViewPr>
  <p:slideViewPr>
    <p:cSldViewPr snapToGrid="0">
      <p:cViewPr varScale="1">
        <p:scale>
          <a:sx n="109" d="100"/>
          <a:sy n="109" d="100"/>
        </p:scale>
        <p:origin x="1014" y="108"/>
      </p:cViewPr>
      <p:guideLst>
        <p:guide orient="horz" pos="2267"/>
        <p:guide pos="4032"/>
      </p:guideLst>
    </p:cSldViewPr>
  </p:slideViewPr>
  <p:outlineViewPr>
    <p:cViewPr>
      <p:scale>
        <a:sx n="33" d="100"/>
        <a:sy n="33" d="100"/>
      </p:scale>
      <p:origin x="22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326434B4-9AAF-4694-B896-E3D02B860D7B}" type="datetimeFigureOut">
              <a:rPr lang="en-US" smtClean="0"/>
              <a:pPr/>
              <a:t>23-May-25</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A42AF3CD-275D-4D96-A9E6-D1CD57C7D55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42AF3CD-275D-4D96-A9E6-D1CD57C7D55A}"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178481"/>
            <a:ext cx="9601200" cy="2506980"/>
          </a:xfrm>
        </p:spPr>
        <p:txBody>
          <a:bodyPr anchor="b"/>
          <a:lstStyle>
            <a:lvl1pPr algn="ctr">
              <a:defRPr sz="6300"/>
            </a:lvl1pPr>
          </a:lstStyle>
          <a:p>
            <a:r>
              <a:rPr lang="en-US"/>
              <a:t>Click to edit Master title style</a:t>
            </a:r>
            <a:endParaRPr lang="en-US" dirty="0"/>
          </a:p>
        </p:txBody>
      </p:sp>
      <p:sp>
        <p:nvSpPr>
          <p:cNvPr id="3" name="Subtitle 2"/>
          <p:cNvSpPr>
            <a:spLocks noGrp="1"/>
          </p:cNvSpPr>
          <p:nvPr>
            <p:ph type="subTitle" idx="1"/>
          </p:nvPr>
        </p:nvSpPr>
        <p:spPr>
          <a:xfrm>
            <a:off x="1600200" y="3782140"/>
            <a:ext cx="9601200" cy="1738550"/>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3230310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1310729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5" y="383381"/>
            <a:ext cx="2760345" cy="610243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80110" y="383381"/>
            <a:ext cx="8121015" cy="61024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2754463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821629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1795225"/>
            <a:ext cx="11041380" cy="2995374"/>
          </a:xfrm>
        </p:spPr>
        <p:txBody>
          <a:bodyPr anchor="b"/>
          <a:lstStyle>
            <a:lvl1pPr>
              <a:defRPr sz="6300"/>
            </a:lvl1pPr>
          </a:lstStyle>
          <a:p>
            <a:r>
              <a:rPr lang="en-US"/>
              <a:t>Click to edit Master title style</a:t>
            </a:r>
            <a:endParaRPr lang="en-US" dirty="0"/>
          </a:p>
        </p:txBody>
      </p:sp>
      <p:sp>
        <p:nvSpPr>
          <p:cNvPr id="3" name="Text Placeholder 2"/>
          <p:cNvSpPr>
            <a:spLocks noGrp="1"/>
          </p:cNvSpPr>
          <p:nvPr>
            <p:ph type="body" idx="1"/>
          </p:nvPr>
        </p:nvSpPr>
        <p:spPr>
          <a:xfrm>
            <a:off x="873443" y="4818937"/>
            <a:ext cx="11041380" cy="1575196"/>
          </a:xfrm>
        </p:spPr>
        <p:txBody>
          <a:bodyPr/>
          <a:lstStyle>
            <a:lvl1pPr marL="0" indent="0">
              <a:buNone/>
              <a:defRPr sz="2520">
                <a:solidFill>
                  <a:schemeClr val="tx1">
                    <a:tint val="75000"/>
                  </a:schemeClr>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2403930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80110" y="1916906"/>
            <a:ext cx="5440680" cy="45689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80810" y="1916906"/>
            <a:ext cx="5440680" cy="45689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662684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383382"/>
            <a:ext cx="11041380" cy="1391841"/>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1778" y="1765221"/>
            <a:ext cx="5415676" cy="865108"/>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a:t>Click to edit Master text styles</a:t>
            </a:r>
          </a:p>
        </p:txBody>
      </p:sp>
      <p:sp>
        <p:nvSpPr>
          <p:cNvPr id="4" name="Content Placeholder 3"/>
          <p:cNvSpPr>
            <a:spLocks noGrp="1"/>
          </p:cNvSpPr>
          <p:nvPr>
            <p:ph sz="half" idx="2"/>
          </p:nvPr>
        </p:nvSpPr>
        <p:spPr>
          <a:xfrm>
            <a:off x="881778" y="2630329"/>
            <a:ext cx="5415676" cy="3868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0810" y="1765221"/>
            <a:ext cx="5442347" cy="865108"/>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a:t>Click to edit Master text styles</a:t>
            </a:r>
          </a:p>
        </p:txBody>
      </p:sp>
      <p:sp>
        <p:nvSpPr>
          <p:cNvPr id="6" name="Content Placeholder 5"/>
          <p:cNvSpPr>
            <a:spLocks noGrp="1"/>
          </p:cNvSpPr>
          <p:nvPr>
            <p:ph sz="quarter" idx="4"/>
          </p:nvPr>
        </p:nvSpPr>
        <p:spPr>
          <a:xfrm>
            <a:off x="6480810" y="2630329"/>
            <a:ext cx="5442347" cy="3868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3619378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4148999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1646151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480060"/>
            <a:ext cx="4128849" cy="1680210"/>
          </a:xfrm>
        </p:spPr>
        <p:txBody>
          <a:bodyPr anchor="b"/>
          <a:lstStyle>
            <a:lvl1pPr>
              <a:defRPr sz="3360"/>
            </a:lvl1pPr>
          </a:lstStyle>
          <a:p>
            <a:r>
              <a:rPr lang="en-US"/>
              <a:t>Click to edit Master title style</a:t>
            </a:r>
            <a:endParaRPr lang="en-US" dirty="0"/>
          </a:p>
        </p:txBody>
      </p:sp>
      <p:sp>
        <p:nvSpPr>
          <p:cNvPr id="3" name="Content Placeholder 2"/>
          <p:cNvSpPr>
            <a:spLocks noGrp="1"/>
          </p:cNvSpPr>
          <p:nvPr>
            <p:ph idx="1"/>
          </p:nvPr>
        </p:nvSpPr>
        <p:spPr>
          <a:xfrm>
            <a:off x="5442347" y="1036797"/>
            <a:ext cx="6480810" cy="5117306"/>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1778" y="2160270"/>
            <a:ext cx="4128849" cy="4002167"/>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a:t>Click to edit Master text styles</a:t>
            </a:r>
          </a:p>
        </p:txBody>
      </p:sp>
      <p:sp>
        <p:nvSpPr>
          <p:cNvPr id="5" name="Date Placeholder 4"/>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150901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480060"/>
            <a:ext cx="4128849" cy="1680210"/>
          </a:xfrm>
        </p:spPr>
        <p:txBody>
          <a:bodyPr anchor="b"/>
          <a:lstStyle>
            <a:lvl1pPr>
              <a:defRPr sz="3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42347" y="1036797"/>
            <a:ext cx="6480810" cy="5117306"/>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en-US"/>
              <a:t>Click icon to add picture</a:t>
            </a:r>
            <a:endParaRPr lang="en-US" dirty="0"/>
          </a:p>
        </p:txBody>
      </p:sp>
      <p:sp>
        <p:nvSpPr>
          <p:cNvPr id="4" name="Text Placeholder 3"/>
          <p:cNvSpPr>
            <a:spLocks noGrp="1"/>
          </p:cNvSpPr>
          <p:nvPr>
            <p:ph type="body" sz="half" idx="2"/>
          </p:nvPr>
        </p:nvSpPr>
        <p:spPr>
          <a:xfrm>
            <a:off x="881778" y="2160270"/>
            <a:ext cx="4128849" cy="4002167"/>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a:t>Click to edit Master text styles</a:t>
            </a:r>
          </a:p>
        </p:txBody>
      </p:sp>
      <p:sp>
        <p:nvSpPr>
          <p:cNvPr id="5" name="Date Placeholder 4"/>
          <p:cNvSpPr>
            <a:spLocks noGrp="1"/>
          </p:cNvSpPr>
          <p:nvPr>
            <p:ph type="dt" sz="half" idx="10"/>
          </p:nvPr>
        </p:nvSpPr>
        <p:spPr/>
        <p:txBody>
          <a:bodyPr/>
          <a:lstStyle/>
          <a:p>
            <a:fld id="{89292700-BDEF-4B05-9273-A3A3363FCD61}" type="datetimeFigureOut">
              <a:rPr lang="en-IN" smtClean="0"/>
              <a:pPr/>
              <a:t>23-05-2025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C14A1B-0C71-4D2E-A21E-AC72B205ABF5}" type="slidenum">
              <a:rPr lang="en-IN" smtClean="0"/>
              <a:pPr/>
              <a:t>‹#›</a:t>
            </a:fld>
            <a:endParaRPr lang="en-IN"/>
          </a:p>
        </p:txBody>
      </p:sp>
    </p:spTree>
    <p:extLst>
      <p:ext uri="{BB962C8B-B14F-4D97-AF65-F5344CB8AC3E}">
        <p14:creationId xmlns:p14="http://schemas.microsoft.com/office/powerpoint/2010/main" val="3504054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383382"/>
            <a:ext cx="11041380" cy="139184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80110" y="1916906"/>
            <a:ext cx="11041380" cy="45689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0110" y="6674168"/>
            <a:ext cx="2880360" cy="383381"/>
          </a:xfrm>
          <a:prstGeom prst="rect">
            <a:avLst/>
          </a:prstGeom>
        </p:spPr>
        <p:txBody>
          <a:bodyPr vert="horz" lIns="91440" tIns="45720" rIns="91440" bIns="45720" rtlCol="0" anchor="ctr"/>
          <a:lstStyle>
            <a:lvl1pPr algn="l">
              <a:defRPr sz="1260">
                <a:solidFill>
                  <a:schemeClr val="tx1">
                    <a:tint val="75000"/>
                  </a:schemeClr>
                </a:solidFill>
              </a:defRPr>
            </a:lvl1pPr>
          </a:lstStyle>
          <a:p>
            <a:fld id="{89292700-BDEF-4B05-9273-A3A3363FCD61}" type="datetimeFigureOut">
              <a:rPr lang="en-IN" smtClean="0"/>
              <a:pPr/>
              <a:t>23-05-2025</a:t>
            </a:fld>
            <a:endParaRPr lang="en-IN"/>
          </a:p>
        </p:txBody>
      </p:sp>
      <p:sp>
        <p:nvSpPr>
          <p:cNvPr id="5" name="Footer Placeholder 4"/>
          <p:cNvSpPr>
            <a:spLocks noGrp="1"/>
          </p:cNvSpPr>
          <p:nvPr>
            <p:ph type="ftr" sz="quarter" idx="3"/>
          </p:nvPr>
        </p:nvSpPr>
        <p:spPr>
          <a:xfrm>
            <a:off x="4240530" y="6674168"/>
            <a:ext cx="4320540" cy="383381"/>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9041130" y="6674168"/>
            <a:ext cx="2880360" cy="383381"/>
          </a:xfrm>
          <a:prstGeom prst="rect">
            <a:avLst/>
          </a:prstGeom>
        </p:spPr>
        <p:txBody>
          <a:bodyPr vert="horz" lIns="91440" tIns="45720" rIns="91440" bIns="45720" rtlCol="0" anchor="ctr"/>
          <a:lstStyle>
            <a:lvl1pPr algn="r">
              <a:defRPr sz="1260">
                <a:solidFill>
                  <a:schemeClr val="tx1">
                    <a:tint val="75000"/>
                  </a:schemeClr>
                </a:solidFill>
              </a:defRPr>
            </a:lvl1pPr>
          </a:lstStyle>
          <a:p>
            <a:fld id="{74C14A1B-0C71-4D2E-A21E-AC72B205ABF5}" type="slidenum">
              <a:rPr lang="en-IN" smtClean="0"/>
              <a:pPr/>
              <a:t>‹#›</a:t>
            </a:fld>
            <a:endParaRPr lang="en-IN"/>
          </a:p>
        </p:txBody>
      </p:sp>
    </p:spTree>
    <p:extLst>
      <p:ext uri="{BB962C8B-B14F-4D97-AF65-F5344CB8AC3E}">
        <p14:creationId xmlns:p14="http://schemas.microsoft.com/office/powerpoint/2010/main" val="23378789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ukundkadam@mafsu.i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30CA7E-5817-D6C0-926E-211144675895}"/>
              </a:ext>
            </a:extLst>
          </p:cNvPr>
          <p:cNvSpPr/>
          <p:nvPr/>
        </p:nvSpPr>
        <p:spPr>
          <a:xfrm>
            <a:off x="874317" y="1645586"/>
            <a:ext cx="10974778" cy="81610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dirty="0"/>
          </a:p>
        </p:txBody>
      </p:sp>
      <p:sp>
        <p:nvSpPr>
          <p:cNvPr id="4" name="Rectangle 3">
            <a:extLst>
              <a:ext uri="{FF2B5EF4-FFF2-40B4-BE49-F238E27FC236}">
                <a16:creationId xmlns:a16="http://schemas.microsoft.com/office/drawing/2014/main" id="{EAF532A4-F3C8-82A5-5ADA-6AF8170D7D9A}"/>
              </a:ext>
            </a:extLst>
          </p:cNvPr>
          <p:cNvSpPr/>
          <p:nvPr/>
        </p:nvSpPr>
        <p:spPr>
          <a:xfrm>
            <a:off x="874317" y="1377411"/>
            <a:ext cx="10983695" cy="25201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spcBef>
                <a:spcPts val="974"/>
              </a:spcBef>
            </a:pPr>
            <a:r>
              <a:rPr lang="en-US" sz="1600" b="1" dirty="0">
                <a:solidFill>
                  <a:srgbClr val="C00000"/>
                </a:solidFill>
                <a:latin typeface="Times New Roman" pitchFamily="18" charset="0"/>
                <a:cs typeface="Times New Roman" pitchFamily="18" charset="0"/>
              </a:rPr>
              <a:t>                         INTRODUCTION/ BACKGROUND</a:t>
            </a:r>
            <a:endParaRPr lang="en-IN" sz="1600" b="1" dirty="0">
              <a:solidFill>
                <a:srgbClr val="C00000"/>
              </a:solidFill>
              <a:latin typeface="Times New Roman" pitchFamily="18" charset="0"/>
              <a:cs typeface="Times New Roman" pitchFamily="18" charset="0"/>
            </a:endParaRPr>
          </a:p>
        </p:txBody>
      </p:sp>
      <p:sp>
        <p:nvSpPr>
          <p:cNvPr id="17" name="Rectangle 16">
            <a:extLst>
              <a:ext uri="{FF2B5EF4-FFF2-40B4-BE49-F238E27FC236}">
                <a16:creationId xmlns:a16="http://schemas.microsoft.com/office/drawing/2014/main" id="{453DC53A-34A3-B4B8-CB54-3E227AEBA302}"/>
              </a:ext>
            </a:extLst>
          </p:cNvPr>
          <p:cNvSpPr/>
          <p:nvPr/>
        </p:nvSpPr>
        <p:spPr>
          <a:xfrm>
            <a:off x="874317" y="4040163"/>
            <a:ext cx="3859894" cy="34050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a:p>
        </p:txBody>
      </p:sp>
      <p:sp>
        <p:nvSpPr>
          <p:cNvPr id="16" name="Rectangle 15">
            <a:extLst>
              <a:ext uri="{FF2B5EF4-FFF2-40B4-BE49-F238E27FC236}">
                <a16:creationId xmlns:a16="http://schemas.microsoft.com/office/drawing/2014/main" id="{46E3AED0-AB2B-BEA0-85B9-C81CD1667496}"/>
              </a:ext>
            </a:extLst>
          </p:cNvPr>
          <p:cNvSpPr/>
          <p:nvPr/>
        </p:nvSpPr>
        <p:spPr>
          <a:xfrm>
            <a:off x="8890384" y="4966536"/>
            <a:ext cx="3001210" cy="30768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dirty="0"/>
          </a:p>
        </p:txBody>
      </p:sp>
      <p:sp>
        <p:nvSpPr>
          <p:cNvPr id="15" name="Rectangle 14">
            <a:extLst>
              <a:ext uri="{FF2B5EF4-FFF2-40B4-BE49-F238E27FC236}">
                <a16:creationId xmlns:a16="http://schemas.microsoft.com/office/drawing/2014/main" id="{A09A24C3-02D2-1E78-4D3B-55A85602EEB5}"/>
              </a:ext>
            </a:extLst>
          </p:cNvPr>
          <p:cNvSpPr/>
          <p:nvPr/>
        </p:nvSpPr>
        <p:spPr>
          <a:xfrm>
            <a:off x="4936536" y="2579058"/>
            <a:ext cx="3756337" cy="30089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a:p>
        </p:txBody>
      </p:sp>
      <p:sp>
        <p:nvSpPr>
          <p:cNvPr id="14" name="Rectangle 13">
            <a:extLst>
              <a:ext uri="{FF2B5EF4-FFF2-40B4-BE49-F238E27FC236}">
                <a16:creationId xmlns:a16="http://schemas.microsoft.com/office/drawing/2014/main" id="{15290C65-F124-1715-B9D8-FF9B4AC36BBA}"/>
              </a:ext>
            </a:extLst>
          </p:cNvPr>
          <p:cNvSpPr/>
          <p:nvPr/>
        </p:nvSpPr>
        <p:spPr>
          <a:xfrm>
            <a:off x="874317" y="2591114"/>
            <a:ext cx="3859896" cy="2888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a:p>
        </p:txBody>
      </p:sp>
      <p:sp>
        <p:nvSpPr>
          <p:cNvPr id="2" name="Title 1">
            <a:extLst>
              <a:ext uri="{FF2B5EF4-FFF2-40B4-BE49-F238E27FC236}">
                <a16:creationId xmlns:a16="http://schemas.microsoft.com/office/drawing/2014/main" id="{5B6976FA-297A-5263-03A7-D5B04AF550B7}"/>
              </a:ext>
            </a:extLst>
          </p:cNvPr>
          <p:cNvSpPr>
            <a:spLocks noGrp="1"/>
          </p:cNvSpPr>
          <p:nvPr>
            <p:ph type="ctrTitle"/>
          </p:nvPr>
        </p:nvSpPr>
        <p:spPr>
          <a:xfrm>
            <a:off x="1743964" y="1"/>
            <a:ext cx="9473705" cy="1413163"/>
          </a:xfrm>
          <a:solidFill>
            <a:schemeClr val="bg1"/>
          </a:solidFill>
          <a:ln>
            <a:noFill/>
          </a:ln>
        </p:spPr>
        <p:txBody>
          <a:bodyPr>
            <a:normAutofit/>
          </a:bodyPr>
          <a:lstStyle/>
          <a:p>
            <a:pPr marL="51435" marR="51435">
              <a:spcBef>
                <a:spcPts val="300"/>
              </a:spcBef>
            </a:pPr>
            <a:r>
              <a:rPr lang="en-US" sz="2200" b="1" kern="0" dirty="0">
                <a:solidFill>
                  <a:srgbClr val="7030A0"/>
                </a:solidFill>
                <a:latin typeface="Times New Roman" panose="02020603050405020304" pitchFamily="18" charset="0"/>
                <a:ea typeface="Times New Roman" panose="02020603050405020304" pitchFamily="18" charset="0"/>
              </a:rPr>
              <a:t>Influence of increasing</a:t>
            </a:r>
            <a:r>
              <a:rPr lang="en-US" sz="2200" b="1" kern="0" spc="-10" dirty="0">
                <a:solidFill>
                  <a:srgbClr val="7030A0"/>
                </a:solidFill>
                <a:latin typeface="Times New Roman" panose="02020603050405020304" pitchFamily="18" charset="0"/>
                <a:ea typeface="Times New Roman" panose="02020603050405020304" pitchFamily="18" charset="0"/>
              </a:rPr>
              <a:t> </a:t>
            </a:r>
            <a:r>
              <a:rPr lang="en-US" sz="2200" b="1" kern="0" dirty="0">
                <a:solidFill>
                  <a:srgbClr val="7030A0"/>
                </a:solidFill>
                <a:latin typeface="Times New Roman" panose="02020603050405020304" pitchFamily="18" charset="0"/>
                <a:ea typeface="Times New Roman" panose="02020603050405020304" pitchFamily="18" charset="0"/>
              </a:rPr>
              <a:t>slaughter</a:t>
            </a:r>
            <a:r>
              <a:rPr lang="en-US" sz="2200" b="1" kern="0" spc="-5" dirty="0">
                <a:solidFill>
                  <a:srgbClr val="7030A0"/>
                </a:solidFill>
                <a:latin typeface="Times New Roman" panose="02020603050405020304" pitchFamily="18" charset="0"/>
                <a:ea typeface="Times New Roman" panose="02020603050405020304" pitchFamily="18" charset="0"/>
              </a:rPr>
              <a:t> </a:t>
            </a:r>
            <a:r>
              <a:rPr lang="en-US" sz="2200" b="1" kern="0" dirty="0">
                <a:solidFill>
                  <a:srgbClr val="7030A0"/>
                </a:solidFill>
                <a:latin typeface="Times New Roman" panose="02020603050405020304" pitchFamily="18" charset="0"/>
                <a:ea typeface="Times New Roman" panose="02020603050405020304" pitchFamily="18" charset="0"/>
              </a:rPr>
              <a:t>age</a:t>
            </a:r>
            <a:r>
              <a:rPr lang="en-US" sz="2200" b="1" kern="0" spc="-5" dirty="0">
                <a:solidFill>
                  <a:srgbClr val="7030A0"/>
                </a:solidFill>
                <a:latin typeface="Times New Roman" panose="02020603050405020304" pitchFamily="18" charset="0"/>
                <a:ea typeface="Times New Roman" panose="02020603050405020304" pitchFamily="18" charset="0"/>
              </a:rPr>
              <a:t> </a:t>
            </a:r>
            <a:r>
              <a:rPr lang="en-US" sz="2200" b="1" kern="0" dirty="0">
                <a:solidFill>
                  <a:srgbClr val="7030A0"/>
                </a:solidFill>
                <a:latin typeface="Times New Roman" panose="02020603050405020304" pitchFamily="18" charset="0"/>
                <a:ea typeface="Times New Roman" panose="02020603050405020304" pitchFamily="18" charset="0"/>
              </a:rPr>
              <a:t>on</a:t>
            </a:r>
            <a:r>
              <a:rPr lang="en-US" sz="2200" b="1" kern="0" spc="-5" dirty="0">
                <a:solidFill>
                  <a:srgbClr val="7030A0"/>
                </a:solidFill>
                <a:latin typeface="Times New Roman" panose="02020603050405020304" pitchFamily="18" charset="0"/>
                <a:ea typeface="Times New Roman" panose="02020603050405020304" pitchFamily="18" charset="0"/>
              </a:rPr>
              <a:t> </a:t>
            </a:r>
            <a:r>
              <a:rPr lang="en-US" sz="2200" b="1" kern="0" dirty="0">
                <a:solidFill>
                  <a:srgbClr val="7030A0"/>
                </a:solidFill>
                <a:latin typeface="Times New Roman" panose="02020603050405020304" pitchFamily="18" charset="0"/>
                <a:ea typeface="Times New Roman" panose="02020603050405020304" pitchFamily="18" charset="0"/>
              </a:rPr>
              <a:t>meat</a:t>
            </a:r>
            <a:r>
              <a:rPr lang="en-US" sz="2200" b="1" kern="0" spc="-5" dirty="0">
                <a:solidFill>
                  <a:srgbClr val="7030A0"/>
                </a:solidFill>
                <a:latin typeface="Times New Roman" panose="02020603050405020304" pitchFamily="18" charset="0"/>
                <a:ea typeface="Times New Roman" panose="02020603050405020304" pitchFamily="18" charset="0"/>
              </a:rPr>
              <a:t> </a:t>
            </a:r>
            <a:r>
              <a:rPr lang="en-US" sz="2200" b="1" kern="0" dirty="0">
                <a:solidFill>
                  <a:srgbClr val="7030A0"/>
                </a:solidFill>
                <a:latin typeface="Times New Roman" panose="02020603050405020304" pitchFamily="18" charset="0"/>
                <a:ea typeface="Times New Roman" panose="02020603050405020304" pitchFamily="18" charset="0"/>
              </a:rPr>
              <a:t>quality</a:t>
            </a:r>
            <a:r>
              <a:rPr lang="en-US" sz="2200" b="1" kern="0" spc="-5" dirty="0">
                <a:solidFill>
                  <a:srgbClr val="7030A0"/>
                </a:solidFill>
                <a:latin typeface="Times New Roman" panose="02020603050405020304" pitchFamily="18" charset="0"/>
                <a:ea typeface="Times New Roman" panose="02020603050405020304" pitchFamily="18" charset="0"/>
              </a:rPr>
              <a:t> </a:t>
            </a:r>
            <a:r>
              <a:rPr lang="en-US" sz="2200" b="1" kern="0" dirty="0">
                <a:solidFill>
                  <a:srgbClr val="7030A0"/>
                </a:solidFill>
                <a:latin typeface="Times New Roman" panose="02020603050405020304" pitchFamily="18" charset="0"/>
                <a:ea typeface="Times New Roman" panose="02020603050405020304" pitchFamily="18" charset="0"/>
              </a:rPr>
              <a:t>of</a:t>
            </a:r>
            <a:r>
              <a:rPr lang="en-US" sz="2200" b="1" kern="0" spc="-5" dirty="0">
                <a:solidFill>
                  <a:srgbClr val="7030A0"/>
                </a:solidFill>
                <a:latin typeface="Times New Roman" panose="02020603050405020304" pitchFamily="18" charset="0"/>
                <a:ea typeface="Times New Roman" panose="02020603050405020304" pitchFamily="18" charset="0"/>
              </a:rPr>
              <a:t> </a:t>
            </a:r>
            <a:r>
              <a:rPr lang="en-US" sz="2200" b="1" kern="0" spc="-10" dirty="0">
                <a:solidFill>
                  <a:srgbClr val="7030A0"/>
                </a:solidFill>
                <a:latin typeface="Times New Roman" panose="02020603050405020304" pitchFamily="18" charset="0"/>
                <a:ea typeface="Times New Roman" panose="02020603050405020304" pitchFamily="18" charset="0"/>
              </a:rPr>
              <a:t> </a:t>
            </a:r>
            <a:r>
              <a:rPr lang="en-US" sz="2200" b="1" kern="0" dirty="0">
                <a:solidFill>
                  <a:srgbClr val="7030A0"/>
                </a:solidFill>
                <a:latin typeface="Times New Roman" panose="02020603050405020304" pitchFamily="18" charset="0"/>
                <a:ea typeface="Times New Roman" panose="02020603050405020304" pitchFamily="18" charset="0"/>
              </a:rPr>
              <a:t>broiler</a:t>
            </a:r>
            <a:r>
              <a:rPr lang="en-US" sz="2200" b="1" kern="0" spc="-5" dirty="0">
                <a:solidFill>
                  <a:srgbClr val="7030A0"/>
                </a:solidFill>
                <a:latin typeface="Times New Roman" panose="02020603050405020304" pitchFamily="18" charset="0"/>
                <a:ea typeface="Times New Roman" panose="02020603050405020304" pitchFamily="18" charset="0"/>
              </a:rPr>
              <a:t> </a:t>
            </a:r>
            <a:r>
              <a:rPr lang="en-US" sz="2200" b="1" kern="0" dirty="0">
                <a:solidFill>
                  <a:srgbClr val="7030A0"/>
                </a:solidFill>
                <a:latin typeface="Times New Roman" panose="02020603050405020304" pitchFamily="18" charset="0"/>
                <a:ea typeface="Times New Roman" panose="02020603050405020304" pitchFamily="18" charset="0"/>
              </a:rPr>
              <a:t>chicken</a:t>
            </a:r>
            <a:br>
              <a:rPr lang="en-US" sz="1754" dirty="0"/>
            </a:br>
            <a:r>
              <a:rPr lang="en-US" sz="1800" b="1" dirty="0">
                <a:latin typeface="Times New Roman" pitchFamily="18" charset="0"/>
                <a:cs typeface="Times New Roman" pitchFamily="18" charset="0"/>
              </a:rPr>
              <a:t>Kadam, M.M</a:t>
            </a:r>
            <a:r>
              <a:rPr lang="en-US" sz="1800" dirty="0">
                <a:latin typeface="Times New Roman" pitchFamily="18" charset="0"/>
                <a:cs typeface="Times New Roman" pitchFamily="18" charset="0"/>
              </a:rPr>
              <a:t>., Bhaisare, D.B. and Pawar, O.K</a:t>
            </a:r>
            <a:r>
              <a:rPr lang="en-US" sz="1754" dirty="0"/>
              <a:t>.</a:t>
            </a:r>
            <a:br>
              <a:rPr lang="en-US" sz="1754" b="1" dirty="0"/>
            </a:br>
            <a:r>
              <a:rPr lang="en-US" sz="1600" b="1" dirty="0">
                <a:latin typeface="Times New Roman" pitchFamily="18" charset="0"/>
                <a:cs typeface="Times New Roman" pitchFamily="18" charset="0"/>
              </a:rPr>
              <a:t>Maharashtra Animal and Fishery Sciences University Nagpur</a:t>
            </a:r>
            <a:br>
              <a:rPr lang="en-US" sz="1600" b="1" dirty="0">
                <a:latin typeface="Times New Roman" pitchFamily="18" charset="0"/>
                <a:cs typeface="Times New Roman" pitchFamily="18" charset="0"/>
              </a:rPr>
            </a:br>
            <a:r>
              <a:rPr lang="en-US" sz="1600" b="1" dirty="0">
                <a:latin typeface="Times New Roman" pitchFamily="18" charset="0"/>
                <a:cs typeface="Times New Roman" pitchFamily="18" charset="0"/>
              </a:rPr>
              <a:t>E mail:- </a:t>
            </a:r>
            <a:r>
              <a:rPr lang="en-US" sz="1600" b="1" dirty="0">
                <a:latin typeface="Times New Roman" pitchFamily="18" charset="0"/>
                <a:cs typeface="Times New Roman" pitchFamily="18" charset="0"/>
                <a:hlinkClick r:id="rId3"/>
              </a:rPr>
              <a:t>mukundkadam@mafsu.in</a:t>
            </a:r>
            <a:r>
              <a:rPr lang="en-US" sz="1600" b="1" dirty="0">
                <a:latin typeface="Times New Roman" pitchFamily="18" charset="0"/>
                <a:cs typeface="Times New Roman" pitchFamily="18" charset="0"/>
              </a:rPr>
              <a:t> Contact no:- 8888836374</a:t>
            </a:r>
            <a:endParaRPr lang="en-IN" sz="1600" b="1" dirty="0">
              <a:latin typeface="Times New Roman" pitchFamily="18" charset="0"/>
              <a:cs typeface="Times New Roman" pitchFamily="18" charset="0"/>
            </a:endParaRPr>
          </a:p>
        </p:txBody>
      </p:sp>
      <p:sp>
        <p:nvSpPr>
          <p:cNvPr id="3" name="Subtitle 2">
            <a:extLst>
              <a:ext uri="{FF2B5EF4-FFF2-40B4-BE49-F238E27FC236}">
                <a16:creationId xmlns:a16="http://schemas.microsoft.com/office/drawing/2014/main" id="{6DBABE0A-0A04-50A6-9165-A0F1849450BA}"/>
              </a:ext>
            </a:extLst>
          </p:cNvPr>
          <p:cNvSpPr>
            <a:spLocks noGrp="1"/>
          </p:cNvSpPr>
          <p:nvPr>
            <p:ph type="subTitle" idx="1"/>
          </p:nvPr>
        </p:nvSpPr>
        <p:spPr>
          <a:xfrm>
            <a:off x="874317" y="1657637"/>
            <a:ext cx="10993294" cy="892378"/>
          </a:xfrm>
          <a:solidFill>
            <a:schemeClr val="bg1"/>
          </a:solidFill>
        </p:spPr>
        <p:txBody>
          <a:bodyPr>
            <a:normAutofit lnSpcReduction="10000"/>
          </a:bodyPr>
          <a:lstStyle/>
          <a:p>
            <a:pPr algn="just"/>
            <a:r>
              <a:rPr lang="en-US" sz="1500" dirty="0">
                <a:latin typeface="Times New Roman" pitchFamily="18" charset="0"/>
                <a:cs typeface="Times New Roman" pitchFamily="18" charset="0"/>
              </a:rPr>
              <a:t>Experiments were conducted in a farm in Mansoura during the period from June 2017 to October 2018, and the farm’s capacity was 40,000 laying hens. The ideal environmental conditions needed for hens inside the closed houses such as air temperature, humidity, lighting for hours, air speed, to raise the higher rate of egg production and raise the rate of daily consumption of feed and reduce the mortality percentage, so measurements were used in the presence of ideal environmental factors and the absence of this ideal factors</a:t>
            </a:r>
            <a:r>
              <a:rPr lang="en-US" sz="1500" b="1" dirty="0">
                <a:latin typeface="Times New Roman" pitchFamily="18" charset="0"/>
                <a:cs typeface="Times New Roman" pitchFamily="18" charset="0"/>
              </a:rPr>
              <a:t>. </a:t>
            </a:r>
            <a:endParaRPr lang="en-IN" sz="1500" b="1" dirty="0">
              <a:latin typeface="Times New Roman" pitchFamily="18" charset="0"/>
              <a:cs typeface="Times New Roman" pitchFamily="18" charset="0"/>
            </a:endParaRPr>
          </a:p>
        </p:txBody>
      </p:sp>
      <p:sp>
        <p:nvSpPr>
          <p:cNvPr id="8" name="Subtitle 2">
            <a:extLst>
              <a:ext uri="{FF2B5EF4-FFF2-40B4-BE49-F238E27FC236}">
                <a16:creationId xmlns:a16="http://schemas.microsoft.com/office/drawing/2014/main" id="{FFA78DD1-3C1D-C97C-10C8-78B63F8F0006}"/>
              </a:ext>
            </a:extLst>
          </p:cNvPr>
          <p:cNvSpPr txBox="1">
            <a:spLocks/>
          </p:cNvSpPr>
          <p:nvPr/>
        </p:nvSpPr>
        <p:spPr>
          <a:xfrm>
            <a:off x="874319" y="2591113"/>
            <a:ext cx="3859894" cy="2145959"/>
          </a:xfrm>
          <a:prstGeom prst="rect">
            <a:avLst/>
          </a:prstGeom>
          <a:solidFill>
            <a:schemeClr val="bg1"/>
          </a:solidFill>
        </p:spPr>
        <p:txBody>
          <a:bodyPr vert="horz" lIns="89094" tIns="44547" rIns="89094" bIns="44547"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559" b="1" dirty="0"/>
              <a:t>                           </a:t>
            </a:r>
            <a:r>
              <a:rPr lang="en-US" sz="1600" b="1" dirty="0">
                <a:solidFill>
                  <a:srgbClr val="C00000"/>
                </a:solidFill>
                <a:latin typeface="Times New Roman" pitchFamily="18" charset="0"/>
                <a:cs typeface="Times New Roman" pitchFamily="18" charset="0"/>
              </a:rPr>
              <a:t>OBJECTIVES</a:t>
            </a:r>
          </a:p>
          <a:p>
            <a:endParaRPr lang="en-US" sz="1559" b="1" dirty="0"/>
          </a:p>
          <a:p>
            <a:endParaRPr lang="en-US" sz="1559" b="1" dirty="0"/>
          </a:p>
          <a:p>
            <a:endParaRPr lang="en-IN" sz="1559" b="1" dirty="0"/>
          </a:p>
        </p:txBody>
      </p:sp>
      <p:sp>
        <p:nvSpPr>
          <p:cNvPr id="9" name="Subtitle 2">
            <a:extLst>
              <a:ext uri="{FF2B5EF4-FFF2-40B4-BE49-F238E27FC236}">
                <a16:creationId xmlns:a16="http://schemas.microsoft.com/office/drawing/2014/main" id="{40B6A13B-5C8A-5B12-2AB2-0A8C81C96701}"/>
              </a:ext>
            </a:extLst>
          </p:cNvPr>
          <p:cNvSpPr txBox="1">
            <a:spLocks/>
          </p:cNvSpPr>
          <p:nvPr/>
        </p:nvSpPr>
        <p:spPr>
          <a:xfrm>
            <a:off x="874317" y="4091831"/>
            <a:ext cx="3859894" cy="288840"/>
          </a:xfrm>
          <a:prstGeom prst="rect">
            <a:avLst/>
          </a:prstGeom>
          <a:solidFill>
            <a:schemeClr val="bg1"/>
          </a:solidFill>
        </p:spPr>
        <p:txBody>
          <a:bodyPr vert="horz" lIns="89094" tIns="44547" rIns="89094" bIns="44547"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1900" b="1" dirty="0">
                <a:solidFill>
                  <a:srgbClr val="C00000"/>
                </a:solidFill>
                <a:latin typeface="Times New Roman" pitchFamily="18" charset="0"/>
                <a:cs typeface="Times New Roman" pitchFamily="18" charset="0"/>
              </a:rPr>
              <a:t>MATERIALS &amp; METHODS</a:t>
            </a:r>
          </a:p>
          <a:p>
            <a:pPr>
              <a:lnSpc>
                <a:spcPct val="100000"/>
              </a:lnSpc>
            </a:pPr>
            <a:endParaRPr lang="en-US" sz="1700" b="1" dirty="0"/>
          </a:p>
          <a:p>
            <a:endParaRPr lang="en-US" sz="1559" b="1" dirty="0"/>
          </a:p>
          <a:p>
            <a:endParaRPr lang="en-IN" sz="1559" b="1" dirty="0"/>
          </a:p>
        </p:txBody>
      </p:sp>
      <p:sp>
        <p:nvSpPr>
          <p:cNvPr id="10" name="Subtitle 2">
            <a:extLst>
              <a:ext uri="{FF2B5EF4-FFF2-40B4-BE49-F238E27FC236}">
                <a16:creationId xmlns:a16="http://schemas.microsoft.com/office/drawing/2014/main" id="{6DE4A89A-4653-479D-A439-0278F2434F3F}"/>
              </a:ext>
            </a:extLst>
          </p:cNvPr>
          <p:cNvSpPr txBox="1">
            <a:spLocks/>
          </p:cNvSpPr>
          <p:nvPr/>
        </p:nvSpPr>
        <p:spPr>
          <a:xfrm>
            <a:off x="4936534" y="2591112"/>
            <a:ext cx="3715185" cy="394158"/>
          </a:xfrm>
          <a:prstGeom prst="rect">
            <a:avLst/>
          </a:prstGeom>
          <a:solidFill>
            <a:schemeClr val="bg1"/>
          </a:solidFill>
        </p:spPr>
        <p:txBody>
          <a:bodyPr vert="horz" lIns="89094" tIns="44547" rIns="89094" bIns="44547"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1" dirty="0">
                <a:solidFill>
                  <a:srgbClr val="C00000"/>
                </a:solidFill>
                <a:latin typeface="Times New Roman" pitchFamily="18" charset="0"/>
                <a:cs typeface="Times New Roman" pitchFamily="18" charset="0"/>
              </a:rPr>
              <a:t>RESULTS</a:t>
            </a:r>
          </a:p>
          <a:p>
            <a:endParaRPr lang="en-US" sz="1559" b="1" dirty="0"/>
          </a:p>
          <a:p>
            <a:endParaRPr lang="en-US" sz="1559" b="1" dirty="0"/>
          </a:p>
          <a:p>
            <a:endParaRPr lang="en-IN" sz="1559" b="1" dirty="0"/>
          </a:p>
        </p:txBody>
      </p:sp>
      <p:sp>
        <p:nvSpPr>
          <p:cNvPr id="11" name="Subtitle 2">
            <a:extLst>
              <a:ext uri="{FF2B5EF4-FFF2-40B4-BE49-F238E27FC236}">
                <a16:creationId xmlns:a16="http://schemas.microsoft.com/office/drawing/2014/main" id="{BA8A0A9F-4E2A-F5DF-938E-8925A64850BF}"/>
              </a:ext>
            </a:extLst>
          </p:cNvPr>
          <p:cNvSpPr txBox="1">
            <a:spLocks/>
          </p:cNvSpPr>
          <p:nvPr/>
        </p:nvSpPr>
        <p:spPr>
          <a:xfrm>
            <a:off x="9008351" y="4973726"/>
            <a:ext cx="2859260" cy="816101"/>
          </a:xfrm>
          <a:prstGeom prst="rect">
            <a:avLst/>
          </a:prstGeom>
          <a:solidFill>
            <a:schemeClr val="bg1"/>
          </a:solidFill>
        </p:spPr>
        <p:txBody>
          <a:bodyPr vert="horz" lIns="89094" tIns="44547" rIns="89094" bIns="44547"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1" dirty="0">
                <a:latin typeface="Times New Roman" pitchFamily="18" charset="0"/>
                <a:cs typeface="Times New Roman" pitchFamily="18" charset="0"/>
              </a:rPr>
              <a:t>CONCLUSIONS</a:t>
            </a:r>
          </a:p>
          <a:p>
            <a:endParaRPr lang="en-US" sz="1559" b="1" dirty="0"/>
          </a:p>
          <a:p>
            <a:endParaRPr lang="en-US" sz="1559" b="1" dirty="0"/>
          </a:p>
          <a:p>
            <a:endParaRPr lang="en-IN" sz="1559" b="1" dirty="0"/>
          </a:p>
        </p:txBody>
      </p:sp>
      <p:sp>
        <p:nvSpPr>
          <p:cNvPr id="12" name="Subtitle 2">
            <a:extLst>
              <a:ext uri="{FF2B5EF4-FFF2-40B4-BE49-F238E27FC236}">
                <a16:creationId xmlns:a16="http://schemas.microsoft.com/office/drawing/2014/main" id="{C4E1415D-DBD6-EEC2-823F-9E47CA380CD2}"/>
              </a:ext>
            </a:extLst>
          </p:cNvPr>
          <p:cNvSpPr txBox="1">
            <a:spLocks/>
          </p:cNvSpPr>
          <p:nvPr/>
        </p:nvSpPr>
        <p:spPr>
          <a:xfrm>
            <a:off x="8931542" y="4251414"/>
            <a:ext cx="2637731" cy="305335"/>
          </a:xfrm>
          <a:prstGeom prst="rect">
            <a:avLst/>
          </a:prstGeom>
          <a:solidFill>
            <a:schemeClr val="bg1"/>
          </a:solidFill>
        </p:spPr>
        <p:txBody>
          <a:bodyPr vert="horz" lIns="89094" tIns="44547" rIns="89094" bIns="44547"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559" b="1" dirty="0"/>
          </a:p>
          <a:p>
            <a:endParaRPr lang="en-IN" sz="1559" b="1" dirty="0"/>
          </a:p>
        </p:txBody>
      </p:sp>
      <p:sp>
        <p:nvSpPr>
          <p:cNvPr id="20" name="Rectangle 19">
            <a:extLst>
              <a:ext uri="{FF2B5EF4-FFF2-40B4-BE49-F238E27FC236}">
                <a16:creationId xmlns:a16="http://schemas.microsoft.com/office/drawing/2014/main" id="{2EA668D8-76D9-6ECE-9EEB-92EE1D3F5FCF}"/>
              </a:ext>
            </a:extLst>
          </p:cNvPr>
          <p:cNvSpPr/>
          <p:nvPr/>
        </p:nvSpPr>
        <p:spPr>
          <a:xfrm>
            <a:off x="874317" y="2879951"/>
            <a:ext cx="3859895" cy="101489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21" name="Rectangle 20">
            <a:extLst>
              <a:ext uri="{FF2B5EF4-FFF2-40B4-BE49-F238E27FC236}">
                <a16:creationId xmlns:a16="http://schemas.microsoft.com/office/drawing/2014/main" id="{846A2ED1-0404-FDDF-2AF8-47D5BB3ABB19}"/>
              </a:ext>
            </a:extLst>
          </p:cNvPr>
          <p:cNvSpPr/>
          <p:nvPr/>
        </p:nvSpPr>
        <p:spPr>
          <a:xfrm>
            <a:off x="868854" y="4380670"/>
            <a:ext cx="3848747" cy="282023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dirty="0"/>
          </a:p>
        </p:txBody>
      </p:sp>
      <p:sp>
        <p:nvSpPr>
          <p:cNvPr id="22" name="Rectangle 21">
            <a:extLst>
              <a:ext uri="{FF2B5EF4-FFF2-40B4-BE49-F238E27FC236}">
                <a16:creationId xmlns:a16="http://schemas.microsoft.com/office/drawing/2014/main" id="{A95DA5FA-218B-AD43-B784-525BB75D319A}"/>
              </a:ext>
            </a:extLst>
          </p:cNvPr>
          <p:cNvSpPr/>
          <p:nvPr/>
        </p:nvSpPr>
        <p:spPr>
          <a:xfrm>
            <a:off x="4956297" y="2879950"/>
            <a:ext cx="3756337" cy="409609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dirty="0"/>
          </a:p>
        </p:txBody>
      </p:sp>
      <p:sp>
        <p:nvSpPr>
          <p:cNvPr id="23" name="Rectangle 22">
            <a:extLst>
              <a:ext uri="{FF2B5EF4-FFF2-40B4-BE49-F238E27FC236}">
                <a16:creationId xmlns:a16="http://schemas.microsoft.com/office/drawing/2014/main" id="{82EC1F8E-3C99-748A-6A06-4CD8A477D9AC}"/>
              </a:ext>
            </a:extLst>
          </p:cNvPr>
          <p:cNvSpPr/>
          <p:nvPr/>
        </p:nvSpPr>
        <p:spPr>
          <a:xfrm>
            <a:off x="8895195" y="5274220"/>
            <a:ext cx="2990937" cy="10335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a:p>
        </p:txBody>
      </p:sp>
      <p:sp>
        <p:nvSpPr>
          <p:cNvPr id="24" name="Rectangle 23">
            <a:extLst>
              <a:ext uri="{FF2B5EF4-FFF2-40B4-BE49-F238E27FC236}">
                <a16:creationId xmlns:a16="http://schemas.microsoft.com/office/drawing/2014/main" id="{D3F8C672-89C2-B6A5-AEBA-B8F2384EFE9D}"/>
              </a:ext>
            </a:extLst>
          </p:cNvPr>
          <p:cNvSpPr/>
          <p:nvPr/>
        </p:nvSpPr>
        <p:spPr>
          <a:xfrm>
            <a:off x="8964487" y="6681350"/>
            <a:ext cx="3012199" cy="5195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24" dirty="0">
                <a:solidFill>
                  <a:schemeClr val="tx1"/>
                </a:solidFill>
              </a:rPr>
              <a:t>Mobile No.(</a:t>
            </a:r>
            <a:r>
              <a:rPr lang="en-US" sz="1724" dirty="0" err="1">
                <a:solidFill>
                  <a:schemeClr val="tx1"/>
                </a:solidFill>
              </a:rPr>
              <a:t>Whats</a:t>
            </a:r>
            <a:r>
              <a:rPr lang="en-US" sz="1724" dirty="0">
                <a:solidFill>
                  <a:schemeClr val="tx1"/>
                </a:solidFill>
              </a:rPr>
              <a:t> up)</a:t>
            </a:r>
            <a:endParaRPr lang="en-IN" sz="1724" dirty="0">
              <a:solidFill>
                <a:schemeClr val="tx1"/>
              </a:solidFill>
            </a:endParaRPr>
          </a:p>
        </p:txBody>
      </p:sp>
      <p:sp>
        <p:nvSpPr>
          <p:cNvPr id="29" name="Subtitle 2">
            <a:extLst>
              <a:ext uri="{FF2B5EF4-FFF2-40B4-BE49-F238E27FC236}">
                <a16:creationId xmlns:a16="http://schemas.microsoft.com/office/drawing/2014/main" id="{29E93BA1-558E-3209-1A67-36DF76493DC0}"/>
              </a:ext>
            </a:extLst>
          </p:cNvPr>
          <p:cNvSpPr txBox="1">
            <a:spLocks/>
          </p:cNvSpPr>
          <p:nvPr/>
        </p:nvSpPr>
        <p:spPr>
          <a:xfrm>
            <a:off x="8845813" y="4597958"/>
            <a:ext cx="3003282" cy="1104040"/>
          </a:xfrm>
          <a:prstGeom prst="rect">
            <a:avLst/>
          </a:prstGeom>
          <a:solidFill>
            <a:schemeClr val="bg1"/>
          </a:solidFill>
        </p:spPr>
        <p:txBody>
          <a:bodyPr vert="horz" lIns="89094" tIns="44547" rIns="89094" bIns="44547"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559" b="1" dirty="0"/>
          </a:p>
          <a:p>
            <a:endParaRPr lang="en-IN" sz="1559" b="1" dirty="0"/>
          </a:p>
        </p:txBody>
      </p:sp>
      <p:sp>
        <p:nvSpPr>
          <p:cNvPr id="30" name="Subtitle 2">
            <a:extLst>
              <a:ext uri="{FF2B5EF4-FFF2-40B4-BE49-F238E27FC236}">
                <a16:creationId xmlns:a16="http://schemas.microsoft.com/office/drawing/2014/main" id="{1D349AC8-404C-3E6E-DAC6-BB2F60C8037D}"/>
              </a:ext>
            </a:extLst>
          </p:cNvPr>
          <p:cNvSpPr txBox="1">
            <a:spLocks/>
          </p:cNvSpPr>
          <p:nvPr/>
        </p:nvSpPr>
        <p:spPr>
          <a:xfrm>
            <a:off x="8864612" y="6593732"/>
            <a:ext cx="3090385" cy="607168"/>
          </a:xfrm>
          <a:prstGeom prst="rect">
            <a:avLst/>
          </a:prstGeom>
          <a:solidFill>
            <a:schemeClr val="bg1"/>
          </a:solidFill>
        </p:spPr>
        <p:txBody>
          <a:bodyPr vert="horz" lIns="89094" tIns="44547" rIns="89094" bIns="44547"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559" b="1" dirty="0"/>
          </a:p>
          <a:p>
            <a:endParaRPr lang="en-US" sz="1559" b="1" dirty="0"/>
          </a:p>
          <a:p>
            <a:endParaRPr lang="en-IN" sz="1559" b="1" dirty="0"/>
          </a:p>
        </p:txBody>
      </p:sp>
      <p:sp>
        <p:nvSpPr>
          <p:cNvPr id="13" name="Rectangle 12">
            <a:extLst>
              <a:ext uri="{FF2B5EF4-FFF2-40B4-BE49-F238E27FC236}">
                <a16:creationId xmlns:a16="http://schemas.microsoft.com/office/drawing/2014/main" id="{756C7391-1561-A42D-CBBB-7B1E5420D379}"/>
              </a:ext>
            </a:extLst>
          </p:cNvPr>
          <p:cNvSpPr/>
          <p:nvPr/>
        </p:nvSpPr>
        <p:spPr>
          <a:xfrm>
            <a:off x="8890384" y="2562066"/>
            <a:ext cx="2995746" cy="232383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724" dirty="0"/>
          </a:p>
        </p:txBody>
      </p:sp>
      <p:sp>
        <p:nvSpPr>
          <p:cNvPr id="19" name="TextBox 18">
            <a:extLst>
              <a:ext uri="{FF2B5EF4-FFF2-40B4-BE49-F238E27FC236}">
                <a16:creationId xmlns:a16="http://schemas.microsoft.com/office/drawing/2014/main" id="{BFA9B492-52F5-471A-1E47-F917356F7EF7}"/>
              </a:ext>
            </a:extLst>
          </p:cNvPr>
          <p:cNvSpPr txBox="1"/>
          <p:nvPr/>
        </p:nvSpPr>
        <p:spPr>
          <a:xfrm>
            <a:off x="943588" y="2941585"/>
            <a:ext cx="3790622" cy="692497"/>
          </a:xfrm>
          <a:prstGeom prst="rect">
            <a:avLst/>
          </a:prstGeom>
          <a:solidFill>
            <a:schemeClr val="bg1"/>
          </a:solidFill>
        </p:spPr>
        <p:txBody>
          <a:bodyPr wrap="square">
            <a:spAutoFit/>
          </a:bodyPr>
          <a:lstStyle/>
          <a:p>
            <a:r>
              <a:rPr lang="en-US" sz="1200" b="1" dirty="0"/>
              <a:t>1.  </a:t>
            </a:r>
            <a:r>
              <a:rPr lang="en-US" sz="1500" b="1" dirty="0">
                <a:latin typeface="Times New Roman" pitchFamily="18" charset="0"/>
                <a:cs typeface="Times New Roman" pitchFamily="18" charset="0"/>
              </a:rPr>
              <a:t>To assess the meat quality of broiler </a:t>
            </a:r>
          </a:p>
          <a:p>
            <a:r>
              <a:rPr lang="en-US" sz="1200" b="1" dirty="0"/>
              <a:t>2.</a:t>
            </a:r>
          </a:p>
          <a:p>
            <a:r>
              <a:rPr lang="en-US" sz="1200" b="1" dirty="0"/>
              <a:t>3.</a:t>
            </a:r>
          </a:p>
        </p:txBody>
      </p:sp>
      <p:sp>
        <p:nvSpPr>
          <p:cNvPr id="25" name="Arrow: Right 24">
            <a:extLst>
              <a:ext uri="{FF2B5EF4-FFF2-40B4-BE49-F238E27FC236}">
                <a16:creationId xmlns:a16="http://schemas.microsoft.com/office/drawing/2014/main" id="{711B2781-4071-D684-53E6-D65665B317B5}"/>
              </a:ext>
            </a:extLst>
          </p:cNvPr>
          <p:cNvSpPr/>
          <p:nvPr/>
        </p:nvSpPr>
        <p:spPr>
          <a:xfrm rot="20502879">
            <a:off x="2794879" y="708340"/>
            <a:ext cx="527678" cy="142155"/>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ectangle 25">
            <a:extLst>
              <a:ext uri="{FF2B5EF4-FFF2-40B4-BE49-F238E27FC236}">
                <a16:creationId xmlns:a16="http://schemas.microsoft.com/office/drawing/2014/main" id="{1E4D01BB-2AEA-DCD8-92B1-F96E5A13CA9C}"/>
              </a:ext>
            </a:extLst>
          </p:cNvPr>
          <p:cNvSpPr/>
          <p:nvPr/>
        </p:nvSpPr>
        <p:spPr>
          <a:xfrm>
            <a:off x="1720679" y="815415"/>
            <a:ext cx="1884674" cy="43860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Times N Roman</a:t>
            </a:r>
          </a:p>
          <a:p>
            <a:pPr algn="ctr"/>
            <a:r>
              <a:rPr lang="en-US" sz="1400" b="1" dirty="0">
                <a:solidFill>
                  <a:srgbClr val="C00000"/>
                </a:solidFill>
              </a:rPr>
              <a:t>Title font size-22  bold</a:t>
            </a:r>
            <a:endParaRPr lang="en-IN" sz="1400" b="1" dirty="0">
              <a:solidFill>
                <a:srgbClr val="C00000"/>
              </a:solidFill>
            </a:endParaRPr>
          </a:p>
        </p:txBody>
      </p:sp>
      <p:sp>
        <p:nvSpPr>
          <p:cNvPr id="32" name="Rectangle 31">
            <a:extLst>
              <a:ext uri="{FF2B5EF4-FFF2-40B4-BE49-F238E27FC236}">
                <a16:creationId xmlns:a16="http://schemas.microsoft.com/office/drawing/2014/main" id="{37C92357-136C-3DAC-EBCC-DFAAEE45B1B6}"/>
              </a:ext>
            </a:extLst>
          </p:cNvPr>
          <p:cNvSpPr/>
          <p:nvPr/>
        </p:nvSpPr>
        <p:spPr>
          <a:xfrm rot="20825494">
            <a:off x="10713454" y="1663482"/>
            <a:ext cx="1964046" cy="91328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Your</a:t>
            </a:r>
          </a:p>
          <a:p>
            <a:pPr algn="ctr"/>
            <a:r>
              <a:rPr lang="en-US" sz="1400" b="1" dirty="0">
                <a:solidFill>
                  <a:srgbClr val="C00000"/>
                </a:solidFill>
              </a:rPr>
              <a:t> University/Institute Logo</a:t>
            </a:r>
            <a:endParaRPr lang="en-IN" sz="1400" b="1" dirty="0">
              <a:solidFill>
                <a:srgbClr val="C00000"/>
              </a:solidFill>
            </a:endParaRPr>
          </a:p>
        </p:txBody>
      </p:sp>
      <p:sp>
        <p:nvSpPr>
          <p:cNvPr id="34" name="Arrow: Right 33">
            <a:extLst>
              <a:ext uri="{FF2B5EF4-FFF2-40B4-BE49-F238E27FC236}">
                <a16:creationId xmlns:a16="http://schemas.microsoft.com/office/drawing/2014/main" id="{5C5919F3-1F20-98B9-685E-EDA3F41F425A}"/>
              </a:ext>
            </a:extLst>
          </p:cNvPr>
          <p:cNvSpPr/>
          <p:nvPr/>
        </p:nvSpPr>
        <p:spPr>
          <a:xfrm rot="17358729">
            <a:off x="11100119" y="1189576"/>
            <a:ext cx="721341" cy="432594"/>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Rectangle 34">
            <a:extLst>
              <a:ext uri="{FF2B5EF4-FFF2-40B4-BE49-F238E27FC236}">
                <a16:creationId xmlns:a16="http://schemas.microsoft.com/office/drawing/2014/main" id="{9EC0084E-65D9-1504-8A72-22497B0484D4}"/>
              </a:ext>
            </a:extLst>
          </p:cNvPr>
          <p:cNvSpPr/>
          <p:nvPr/>
        </p:nvSpPr>
        <p:spPr>
          <a:xfrm>
            <a:off x="9543594" y="825876"/>
            <a:ext cx="1544317" cy="43860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Authors name  font size-18  bold</a:t>
            </a:r>
            <a:endParaRPr lang="en-IN" sz="1400" b="1" dirty="0">
              <a:solidFill>
                <a:srgbClr val="C00000"/>
              </a:solidFill>
            </a:endParaRPr>
          </a:p>
        </p:txBody>
      </p:sp>
      <p:sp>
        <p:nvSpPr>
          <p:cNvPr id="36" name="Arrow: Right 35">
            <a:extLst>
              <a:ext uri="{FF2B5EF4-FFF2-40B4-BE49-F238E27FC236}">
                <a16:creationId xmlns:a16="http://schemas.microsoft.com/office/drawing/2014/main" id="{67661955-64DF-241B-B226-2DD2A131A0E7}"/>
              </a:ext>
            </a:extLst>
          </p:cNvPr>
          <p:cNvSpPr/>
          <p:nvPr/>
        </p:nvSpPr>
        <p:spPr>
          <a:xfrm rot="11991344">
            <a:off x="9174866" y="2295098"/>
            <a:ext cx="527678" cy="202201"/>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Arrow: Right 17">
            <a:extLst>
              <a:ext uri="{FF2B5EF4-FFF2-40B4-BE49-F238E27FC236}">
                <a16:creationId xmlns:a16="http://schemas.microsoft.com/office/drawing/2014/main" id="{6FEAD327-CEDF-8470-BB5F-78A01CB6FE26}"/>
              </a:ext>
            </a:extLst>
          </p:cNvPr>
          <p:cNvSpPr/>
          <p:nvPr/>
        </p:nvSpPr>
        <p:spPr>
          <a:xfrm rot="11293370">
            <a:off x="9005682" y="828303"/>
            <a:ext cx="527678" cy="192844"/>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Rectangle 36">
            <a:extLst>
              <a:ext uri="{FF2B5EF4-FFF2-40B4-BE49-F238E27FC236}">
                <a16:creationId xmlns:a16="http://schemas.microsoft.com/office/drawing/2014/main" id="{C0E368CF-61E3-B4BD-8C80-F28D83E7AC22}"/>
              </a:ext>
            </a:extLst>
          </p:cNvPr>
          <p:cNvSpPr/>
          <p:nvPr/>
        </p:nvSpPr>
        <p:spPr>
          <a:xfrm>
            <a:off x="9369958" y="2570437"/>
            <a:ext cx="1018299" cy="5188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Text font size- 14-15 </a:t>
            </a:r>
            <a:endParaRPr lang="en-IN" sz="1400" b="1" dirty="0">
              <a:solidFill>
                <a:srgbClr val="C00000"/>
              </a:solidFill>
            </a:endParaRPr>
          </a:p>
        </p:txBody>
      </p:sp>
      <p:sp>
        <p:nvSpPr>
          <p:cNvPr id="39" name="Rectangle 38">
            <a:extLst>
              <a:ext uri="{FF2B5EF4-FFF2-40B4-BE49-F238E27FC236}">
                <a16:creationId xmlns:a16="http://schemas.microsoft.com/office/drawing/2014/main" id="{955B658F-ACCC-60B5-F890-AFFC5AED39FD}"/>
              </a:ext>
            </a:extLst>
          </p:cNvPr>
          <p:cNvSpPr/>
          <p:nvPr/>
        </p:nvSpPr>
        <p:spPr>
          <a:xfrm>
            <a:off x="1378823" y="3585229"/>
            <a:ext cx="3120179" cy="3487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en-US" sz="1600" b="1" dirty="0">
                <a:solidFill>
                  <a:srgbClr val="C00000"/>
                </a:solidFill>
              </a:rPr>
              <a:t> </a:t>
            </a:r>
            <a:r>
              <a:rPr lang="en-US" sz="1400" b="1" dirty="0">
                <a:solidFill>
                  <a:srgbClr val="C00000"/>
                </a:solidFill>
              </a:rPr>
              <a:t>Bullet Points objectives</a:t>
            </a:r>
          </a:p>
        </p:txBody>
      </p:sp>
      <p:sp>
        <p:nvSpPr>
          <p:cNvPr id="40" name="Rectangle 39">
            <a:extLst>
              <a:ext uri="{FF2B5EF4-FFF2-40B4-BE49-F238E27FC236}">
                <a16:creationId xmlns:a16="http://schemas.microsoft.com/office/drawing/2014/main" id="{5EDCE17D-6DE8-B00E-EB5E-9F9DF5FFBDCC}"/>
              </a:ext>
            </a:extLst>
          </p:cNvPr>
          <p:cNvSpPr/>
          <p:nvPr/>
        </p:nvSpPr>
        <p:spPr>
          <a:xfrm>
            <a:off x="9117201" y="5549824"/>
            <a:ext cx="2650456" cy="57152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en-US" sz="1400" b="1" dirty="0">
                <a:solidFill>
                  <a:srgbClr val="C00000"/>
                </a:solidFill>
              </a:rPr>
              <a:t>Should </a:t>
            </a:r>
            <a:r>
              <a:rPr lang="en-US" sz="1400" b="1">
                <a:solidFill>
                  <a:srgbClr val="C00000"/>
                </a:solidFill>
              </a:rPr>
              <a:t>be precise</a:t>
            </a:r>
            <a:endParaRPr lang="en-US" sz="1400" b="1" dirty="0">
              <a:solidFill>
                <a:srgbClr val="C00000"/>
              </a:solidFill>
            </a:endParaRPr>
          </a:p>
          <a:p>
            <a:pPr algn="ctr">
              <a:buFont typeface="Arial" pitchFamily="34" charset="0"/>
              <a:buChar char="•"/>
            </a:pPr>
            <a:r>
              <a:rPr lang="en-US" sz="1400" b="1" dirty="0">
                <a:solidFill>
                  <a:srgbClr val="C00000"/>
                </a:solidFill>
              </a:rPr>
              <a:t>Bullets points encouraged</a:t>
            </a:r>
            <a:r>
              <a:rPr lang="en-US" b="1" dirty="0">
                <a:solidFill>
                  <a:srgbClr val="C00000"/>
                </a:solidFill>
              </a:rPr>
              <a:t>  </a:t>
            </a:r>
            <a:endParaRPr lang="en-IN" b="1" dirty="0">
              <a:solidFill>
                <a:srgbClr val="C00000"/>
              </a:solidFill>
            </a:endParaRPr>
          </a:p>
        </p:txBody>
      </p:sp>
      <p:sp>
        <p:nvSpPr>
          <p:cNvPr id="42" name="Rectangle 41">
            <a:extLst>
              <a:ext uri="{FF2B5EF4-FFF2-40B4-BE49-F238E27FC236}">
                <a16:creationId xmlns:a16="http://schemas.microsoft.com/office/drawing/2014/main" id="{CBCC457F-D564-325D-E026-D2495495F1CF}"/>
              </a:ext>
            </a:extLst>
          </p:cNvPr>
          <p:cNvSpPr/>
          <p:nvPr/>
        </p:nvSpPr>
        <p:spPr>
          <a:xfrm>
            <a:off x="5078559" y="5185565"/>
            <a:ext cx="3408833" cy="7249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Figures and graphs are encouraged</a:t>
            </a:r>
            <a:endParaRPr lang="en-IN" sz="1400" b="1" dirty="0">
              <a:solidFill>
                <a:srgbClr val="C00000"/>
              </a:solidFill>
            </a:endParaRPr>
          </a:p>
        </p:txBody>
      </p:sp>
      <p:sp>
        <p:nvSpPr>
          <p:cNvPr id="38" name="Rectangle 37">
            <a:extLst>
              <a:ext uri="{FF2B5EF4-FFF2-40B4-BE49-F238E27FC236}">
                <a16:creationId xmlns:a16="http://schemas.microsoft.com/office/drawing/2014/main" id="{4A20A73F-0591-3746-7CF1-88CC3183C391}"/>
              </a:ext>
            </a:extLst>
          </p:cNvPr>
          <p:cNvSpPr/>
          <p:nvPr/>
        </p:nvSpPr>
        <p:spPr>
          <a:xfrm>
            <a:off x="952507" y="5049044"/>
            <a:ext cx="3408833" cy="9385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Flow charts  &amp; Imp procedures are only </a:t>
            </a:r>
          </a:p>
          <a:p>
            <a:pPr algn="ctr">
              <a:buFont typeface="Arial" pitchFamily="34" charset="0"/>
              <a:buChar char="•"/>
            </a:pPr>
            <a:r>
              <a:rPr lang="en-US" sz="1400" b="1" dirty="0">
                <a:solidFill>
                  <a:srgbClr val="C00000"/>
                </a:solidFill>
              </a:rPr>
              <a:t> Bullets points encouraged </a:t>
            </a:r>
            <a:endParaRPr lang="en-IN" sz="1400" b="1" dirty="0">
              <a:solidFill>
                <a:srgbClr val="C00000"/>
              </a:solidFill>
            </a:endParaRPr>
          </a:p>
        </p:txBody>
      </p:sp>
      <p:sp>
        <p:nvSpPr>
          <p:cNvPr id="45" name="Oval 44"/>
          <p:cNvSpPr/>
          <p:nvPr/>
        </p:nvSpPr>
        <p:spPr>
          <a:xfrm>
            <a:off x="11268769" y="255684"/>
            <a:ext cx="782202" cy="7219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24">
            <a:extLst>
              <a:ext uri="{FF2B5EF4-FFF2-40B4-BE49-F238E27FC236}">
                <a16:creationId xmlns:a16="http://schemas.microsoft.com/office/drawing/2014/main" id="{711B2781-4071-D684-53E6-D65665B317B5}"/>
              </a:ext>
            </a:extLst>
          </p:cNvPr>
          <p:cNvSpPr/>
          <p:nvPr/>
        </p:nvSpPr>
        <p:spPr>
          <a:xfrm rot="20502879">
            <a:off x="3372292" y="1109411"/>
            <a:ext cx="527678" cy="142155"/>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7" name="Rectangle 46">
            <a:extLst>
              <a:ext uri="{FF2B5EF4-FFF2-40B4-BE49-F238E27FC236}">
                <a16:creationId xmlns:a16="http://schemas.microsoft.com/office/drawing/2014/main" id="{1E4D01BB-2AEA-DCD8-92B1-F96E5A13CA9C}"/>
              </a:ext>
            </a:extLst>
          </p:cNvPr>
          <p:cNvSpPr/>
          <p:nvPr/>
        </p:nvSpPr>
        <p:spPr>
          <a:xfrm>
            <a:off x="3314339" y="1276647"/>
            <a:ext cx="1662948" cy="43860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University Name-16 Bold </a:t>
            </a:r>
            <a:endParaRPr lang="en-IN" sz="1400" b="1" dirty="0">
              <a:solidFill>
                <a:srgbClr val="C00000"/>
              </a:solidFill>
            </a:endParaRPr>
          </a:p>
        </p:txBody>
      </p:sp>
      <p:sp>
        <p:nvSpPr>
          <p:cNvPr id="48" name="Arrow: Right 35">
            <a:extLst>
              <a:ext uri="{FF2B5EF4-FFF2-40B4-BE49-F238E27FC236}">
                <a16:creationId xmlns:a16="http://schemas.microsoft.com/office/drawing/2014/main" id="{67661955-64DF-241B-B226-2DD2A131A0E7}"/>
              </a:ext>
            </a:extLst>
          </p:cNvPr>
          <p:cNvSpPr/>
          <p:nvPr/>
        </p:nvSpPr>
        <p:spPr>
          <a:xfrm rot="10800000">
            <a:off x="3142060" y="3162414"/>
            <a:ext cx="527678" cy="202201"/>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9" name="Rectangle 48">
            <a:extLst>
              <a:ext uri="{FF2B5EF4-FFF2-40B4-BE49-F238E27FC236}">
                <a16:creationId xmlns:a16="http://schemas.microsoft.com/office/drawing/2014/main" id="{C0E368CF-61E3-B4BD-8C80-F28D83E7AC22}"/>
              </a:ext>
            </a:extLst>
          </p:cNvPr>
          <p:cNvSpPr/>
          <p:nvPr/>
        </p:nvSpPr>
        <p:spPr>
          <a:xfrm>
            <a:off x="3683600" y="2971508"/>
            <a:ext cx="1018299" cy="5188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Text font size- 14-15 </a:t>
            </a:r>
            <a:endParaRPr lang="en-IN" sz="1400" b="1" dirty="0">
              <a:solidFill>
                <a:srgbClr val="C00000"/>
              </a:solidFill>
            </a:endParaRPr>
          </a:p>
        </p:txBody>
      </p:sp>
      <p:sp>
        <p:nvSpPr>
          <p:cNvPr id="50" name="Rectangle 49">
            <a:extLst>
              <a:ext uri="{FF2B5EF4-FFF2-40B4-BE49-F238E27FC236}">
                <a16:creationId xmlns:a16="http://schemas.microsoft.com/office/drawing/2014/main" id="{ED53CD78-C296-ED1B-EEF8-FFC41BC0ED29}"/>
              </a:ext>
            </a:extLst>
          </p:cNvPr>
          <p:cNvSpPr/>
          <p:nvPr/>
        </p:nvSpPr>
        <p:spPr>
          <a:xfrm>
            <a:off x="8924777" y="6496405"/>
            <a:ext cx="2909455" cy="3858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No References  &amp; acknowledgment</a:t>
            </a:r>
            <a:endParaRPr lang="en-IN" sz="1400" b="1" dirty="0">
              <a:solidFill>
                <a:srgbClr val="C00000"/>
              </a:solidFill>
            </a:endParaRPr>
          </a:p>
        </p:txBody>
      </p:sp>
      <p:sp>
        <p:nvSpPr>
          <p:cNvPr id="51" name="Rectangle 50">
            <a:extLst>
              <a:ext uri="{FF2B5EF4-FFF2-40B4-BE49-F238E27FC236}">
                <a16:creationId xmlns:a16="http://schemas.microsoft.com/office/drawing/2014/main" id="{C0E368CF-61E3-B4BD-8C80-F28D83E7AC22}"/>
              </a:ext>
            </a:extLst>
          </p:cNvPr>
          <p:cNvSpPr/>
          <p:nvPr/>
        </p:nvSpPr>
        <p:spPr>
          <a:xfrm>
            <a:off x="7074307" y="3226374"/>
            <a:ext cx="1256734" cy="43258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Sub heading size- 16  Bold</a:t>
            </a:r>
            <a:endParaRPr lang="en-IN" sz="1400" b="1" dirty="0">
              <a:solidFill>
                <a:srgbClr val="C00000"/>
              </a:solidFill>
            </a:endParaRPr>
          </a:p>
        </p:txBody>
      </p:sp>
      <p:sp>
        <p:nvSpPr>
          <p:cNvPr id="52" name="Arrow: Right 35">
            <a:extLst>
              <a:ext uri="{FF2B5EF4-FFF2-40B4-BE49-F238E27FC236}">
                <a16:creationId xmlns:a16="http://schemas.microsoft.com/office/drawing/2014/main" id="{67661955-64DF-241B-B226-2DD2A131A0E7}"/>
              </a:ext>
            </a:extLst>
          </p:cNvPr>
          <p:cNvSpPr/>
          <p:nvPr/>
        </p:nvSpPr>
        <p:spPr>
          <a:xfrm rot="13951846">
            <a:off x="7170070" y="2910215"/>
            <a:ext cx="527678" cy="202201"/>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Rectangle 52">
            <a:extLst>
              <a:ext uri="{FF2B5EF4-FFF2-40B4-BE49-F238E27FC236}">
                <a16:creationId xmlns:a16="http://schemas.microsoft.com/office/drawing/2014/main" id="{1E4D01BB-2AEA-DCD8-92B1-F96E5A13CA9C}"/>
              </a:ext>
            </a:extLst>
          </p:cNvPr>
          <p:cNvSpPr/>
          <p:nvPr/>
        </p:nvSpPr>
        <p:spPr>
          <a:xfrm>
            <a:off x="5180538" y="1880023"/>
            <a:ext cx="2194167" cy="20230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C00000"/>
                </a:solidFill>
              </a:rPr>
              <a:t>Presenting author Bold</a:t>
            </a:r>
            <a:endParaRPr lang="en-IN" sz="1400" b="1" dirty="0">
              <a:solidFill>
                <a:srgbClr val="C00000"/>
              </a:solidFill>
            </a:endParaRPr>
          </a:p>
        </p:txBody>
      </p:sp>
      <p:sp>
        <p:nvSpPr>
          <p:cNvPr id="54" name="Arrow: Right 17">
            <a:extLst>
              <a:ext uri="{FF2B5EF4-FFF2-40B4-BE49-F238E27FC236}">
                <a16:creationId xmlns:a16="http://schemas.microsoft.com/office/drawing/2014/main" id="{6FEAD327-CEDF-8470-BB5F-78A01CB6FE26}"/>
              </a:ext>
            </a:extLst>
          </p:cNvPr>
          <p:cNvSpPr/>
          <p:nvPr/>
        </p:nvSpPr>
        <p:spPr>
          <a:xfrm rot="15225139">
            <a:off x="4797561" y="1314567"/>
            <a:ext cx="995256" cy="192928"/>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Rectangle 54"/>
          <p:cNvSpPr/>
          <p:nvPr/>
        </p:nvSpPr>
        <p:spPr>
          <a:xfrm>
            <a:off x="3058718" y="45492"/>
            <a:ext cx="6359235" cy="369332"/>
          </a:xfrm>
          <a:prstGeom prst="rect">
            <a:avLst/>
          </a:prstGeom>
          <a:solidFill>
            <a:schemeClr val="bg1"/>
          </a:solidFill>
        </p:spPr>
        <p:txBody>
          <a:bodyPr wrap="square">
            <a:spAutoFit/>
          </a:bodyPr>
          <a:lstStyle/>
          <a:p>
            <a:pPr algn="ctr"/>
            <a:r>
              <a:rPr lang="en-US" b="1" dirty="0"/>
              <a:t>Font:-Times N Roman (Power Point Slide size W 32 cm x L 20 cm) </a:t>
            </a:r>
          </a:p>
        </p:txBody>
      </p:sp>
      <p:sp>
        <p:nvSpPr>
          <p:cNvPr id="31" name="Subtitle 2">
            <a:extLst>
              <a:ext uri="{FF2B5EF4-FFF2-40B4-BE49-F238E27FC236}">
                <a16:creationId xmlns:a16="http://schemas.microsoft.com/office/drawing/2014/main" id="{6F3A7DB9-071B-736B-69D5-39E7859CB3AD}"/>
              </a:ext>
            </a:extLst>
          </p:cNvPr>
          <p:cNvSpPr txBox="1">
            <a:spLocks/>
          </p:cNvSpPr>
          <p:nvPr/>
        </p:nvSpPr>
        <p:spPr>
          <a:xfrm>
            <a:off x="8584510" y="4952899"/>
            <a:ext cx="3715185" cy="394158"/>
          </a:xfrm>
          <a:prstGeom prst="rect">
            <a:avLst/>
          </a:prstGeom>
          <a:solidFill>
            <a:schemeClr val="bg1"/>
          </a:solidFill>
        </p:spPr>
        <p:txBody>
          <a:bodyPr vert="horz" lIns="89094" tIns="44547" rIns="89094" bIns="44547"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1" dirty="0">
                <a:solidFill>
                  <a:srgbClr val="C00000"/>
                </a:solidFill>
                <a:latin typeface="Times New Roman" pitchFamily="18" charset="0"/>
                <a:cs typeface="Times New Roman" pitchFamily="18" charset="0"/>
              </a:rPr>
              <a:t>CONCLUSION</a:t>
            </a:r>
            <a:endParaRPr lang="en-IN" sz="1559" b="1" dirty="0"/>
          </a:p>
        </p:txBody>
      </p:sp>
      <p:pic>
        <p:nvPicPr>
          <p:cNvPr id="7" name="Picture 6">
            <a:extLst>
              <a:ext uri="{FF2B5EF4-FFF2-40B4-BE49-F238E27FC236}">
                <a16:creationId xmlns:a16="http://schemas.microsoft.com/office/drawing/2014/main" id="{9CD33550-9A5A-44EB-B1DC-56DB4BEC0D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01" y="48637"/>
            <a:ext cx="2834511" cy="417668"/>
          </a:xfrm>
          <a:prstGeom prst="rect">
            <a:avLst/>
          </a:prstGeom>
        </p:spPr>
      </p:pic>
    </p:spTree>
    <p:extLst>
      <p:ext uri="{BB962C8B-B14F-4D97-AF65-F5344CB8AC3E}">
        <p14:creationId xmlns:p14="http://schemas.microsoft.com/office/powerpoint/2010/main" val="141001377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2104</TotalTime>
  <Words>263</Words>
  <Application>Microsoft Office PowerPoint</Application>
  <PresentationFormat>Custom</PresentationFormat>
  <Paragraphs>36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2013 - 2022 Theme</vt:lpstr>
      <vt:lpstr>Influence of increasing slaughter age on meat quality of  broiler chicken Kadam, M.M., Bhaisare, D.B. and Pawar, O.K. Maharashtra Animal and Fishery Sciences University Nagpur E mail:- mukundkadam@mafsu.in Contact no:- 8888836374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Influence of increasing slaughter age on meat quality of Ross broiler chicken Kadam, M.M., Bhaisare, D.B. and Pawar, O.K. Maharashtra Animal and Fishery Sciences University Nagpur</dc:title>
  <dc:creator>SWAPNIL TEMBHEKAR</dc:creator>
  <cp:lastModifiedBy>USER</cp:lastModifiedBy>
  <cp:revision>74</cp:revision>
  <dcterms:created xsi:type="dcterms:W3CDTF">2024-07-16T05:45:10Z</dcterms:created>
  <dcterms:modified xsi:type="dcterms:W3CDTF">2025-05-23T05:34:47Z</dcterms:modified>
</cp:coreProperties>
</file>